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17"/>
  </p:notesMasterIdLst>
  <p:sldIdLst>
    <p:sldId id="259" r:id="rId2"/>
    <p:sldId id="257" r:id="rId3"/>
    <p:sldId id="273" r:id="rId4"/>
    <p:sldId id="262" r:id="rId5"/>
    <p:sldId id="274" r:id="rId6"/>
    <p:sldId id="275" r:id="rId7"/>
    <p:sldId id="279" r:id="rId8"/>
    <p:sldId id="285" r:id="rId9"/>
    <p:sldId id="280" r:id="rId10"/>
    <p:sldId id="277" r:id="rId11"/>
    <p:sldId id="281" r:id="rId12"/>
    <p:sldId id="283" r:id="rId13"/>
    <p:sldId id="272" r:id="rId14"/>
    <p:sldId id="269" r:id="rId15"/>
    <p:sldId id="2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2"/>
    <p:restoredTop sz="94687"/>
  </p:normalViewPr>
  <p:slideViewPr>
    <p:cSldViewPr snapToGrid="0">
      <p:cViewPr varScale="1">
        <p:scale>
          <a:sx n="127" d="100"/>
          <a:sy n="127"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6FF44-D2F4-9948-A225-7D77235E6073}" type="datetimeFigureOut">
              <a:rPr lang="en-US" smtClean="0"/>
              <a:t>9/17/24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DA702-19B2-EA45-83B1-AAAE55601B23}" type="slidenum">
              <a:rPr lang="en-US" smtClean="0"/>
              <a:t>‹#›</a:t>
            </a:fld>
            <a:endParaRPr lang="en-US" dirty="0"/>
          </a:p>
        </p:txBody>
      </p:sp>
    </p:spTree>
    <p:extLst>
      <p:ext uri="{BB962C8B-B14F-4D97-AF65-F5344CB8AC3E}">
        <p14:creationId xmlns:p14="http://schemas.microsoft.com/office/powerpoint/2010/main" val="10393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DA702-19B2-EA45-83B1-AAAE55601B23}" type="slidenum">
              <a:rPr lang="en-US" smtClean="0"/>
              <a:t>4</a:t>
            </a:fld>
            <a:endParaRPr lang="en-US" dirty="0"/>
          </a:p>
        </p:txBody>
      </p:sp>
    </p:spTree>
    <p:extLst>
      <p:ext uri="{BB962C8B-B14F-4D97-AF65-F5344CB8AC3E}">
        <p14:creationId xmlns:p14="http://schemas.microsoft.com/office/powerpoint/2010/main" val="1885290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294314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359740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dirty="0"/>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72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530984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2371728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16146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105721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50718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1737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184829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9/17/24</a:t>
            </a:fld>
            <a:endParaRPr lang="en-US" dirty="0"/>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dirty="0"/>
          </a:p>
        </p:txBody>
      </p:sp>
    </p:spTree>
    <p:extLst>
      <p:ext uri="{BB962C8B-B14F-4D97-AF65-F5344CB8AC3E}">
        <p14:creationId xmlns:p14="http://schemas.microsoft.com/office/powerpoint/2010/main" val="155449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9/17/24</a:t>
            </a:fld>
            <a:endParaRPr lang="en-US" dirty="0"/>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dirty="0"/>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132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8" r:id="rId6"/>
    <p:sldLayoutId id="2147483733" r:id="rId7"/>
    <p:sldLayoutId id="2147483734" r:id="rId8"/>
    <p:sldLayoutId id="2147483735" r:id="rId9"/>
    <p:sldLayoutId id="2147483737" r:id="rId10"/>
    <p:sldLayoutId id="2147483736"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rollernathan.github.io/NFL_2024_Week_1/"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flverse/nflverse-data/releases/tag/pbp"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E855B1B-50B2-9AA6-EC0E-F50288CA893A}"/>
              </a:ext>
            </a:extLst>
          </p:cNvPr>
          <p:cNvPicPr>
            <a:picLocks noChangeAspect="1"/>
          </p:cNvPicPr>
          <p:nvPr/>
        </p:nvPicPr>
        <p:blipFill>
          <a:blip r:embed="rId2">
            <a:alphaModFix amt="60000"/>
          </a:blip>
          <a:srcRect/>
          <a:stretch/>
        </p:blipFill>
        <p:spPr>
          <a:xfrm>
            <a:off x="1" y="10049"/>
            <a:ext cx="12192000" cy="6858000"/>
          </a:xfrm>
          <a:prstGeom prst="rect">
            <a:avLst/>
          </a:prstGeom>
        </p:spPr>
      </p:pic>
      <p:sp>
        <p:nvSpPr>
          <p:cNvPr id="2" name="Title 1">
            <a:extLst>
              <a:ext uri="{FF2B5EF4-FFF2-40B4-BE49-F238E27FC236}">
                <a16:creationId xmlns:a16="http://schemas.microsoft.com/office/drawing/2014/main" id="{A8F12FFD-EDB1-FEE7-559C-02DB6B8914C7}"/>
              </a:ext>
            </a:extLst>
          </p:cNvPr>
          <p:cNvSpPr>
            <a:spLocks noGrp="1"/>
          </p:cNvSpPr>
          <p:nvPr>
            <p:ph type="ctrTitle"/>
          </p:nvPr>
        </p:nvSpPr>
        <p:spPr>
          <a:xfrm>
            <a:off x="79512" y="66262"/>
            <a:ext cx="12013097" cy="4974636"/>
          </a:xfrm>
        </p:spPr>
        <p:txBody>
          <a:bodyPr anchor="t">
            <a:normAutofit/>
          </a:bodyPr>
          <a:lstStyle/>
          <a:p>
            <a:r>
              <a:rPr lang="en-US" sz="11500" dirty="0">
                <a:solidFill>
                  <a:srgbClr val="FFFFFF"/>
                </a:solidFill>
              </a:rPr>
              <a:t>NFL ANALYSIS</a:t>
            </a:r>
            <a:br>
              <a:rPr lang="en-US" sz="11500" dirty="0">
                <a:solidFill>
                  <a:srgbClr val="FFFFFF"/>
                </a:solidFill>
              </a:rPr>
            </a:br>
            <a:r>
              <a:rPr lang="en-US" sz="4800" dirty="0">
                <a:solidFill>
                  <a:srgbClr val="FFFFFF"/>
                </a:solidFill>
              </a:rPr>
              <a:t>Week 1 </a:t>
            </a:r>
            <a:r>
              <a:rPr lang="en-US" sz="4400" dirty="0">
                <a:solidFill>
                  <a:srgbClr val="FFFFFF"/>
                </a:solidFill>
              </a:rPr>
              <a:t>Results</a:t>
            </a:r>
            <a:endParaRPr lang="en-US" sz="11500" dirty="0">
              <a:solidFill>
                <a:srgbClr val="FFFFFF"/>
              </a:solidFill>
            </a:endParaRPr>
          </a:p>
        </p:txBody>
      </p:sp>
      <p:sp>
        <p:nvSpPr>
          <p:cNvPr id="3" name="Subtitle 2">
            <a:extLst>
              <a:ext uri="{FF2B5EF4-FFF2-40B4-BE49-F238E27FC236}">
                <a16:creationId xmlns:a16="http://schemas.microsoft.com/office/drawing/2014/main" id="{61256B42-FA9F-B701-C6D1-AC7A82534C2C}"/>
              </a:ext>
            </a:extLst>
          </p:cNvPr>
          <p:cNvSpPr>
            <a:spLocks noGrp="1"/>
          </p:cNvSpPr>
          <p:nvPr>
            <p:ph type="subTitle" idx="1"/>
          </p:nvPr>
        </p:nvSpPr>
        <p:spPr>
          <a:xfrm>
            <a:off x="6705600" y="1736038"/>
            <a:ext cx="4404731" cy="4162801"/>
          </a:xfrm>
        </p:spPr>
        <p:txBody>
          <a:bodyPr anchor="b">
            <a:normAutofit/>
          </a:bodyPr>
          <a:lstStyle/>
          <a:p>
            <a:pPr algn="r"/>
            <a:r>
              <a:rPr lang="en-US" sz="2400" b="1" dirty="0">
                <a:solidFill>
                  <a:srgbClr val="FFFFFF"/>
                </a:solidFill>
              </a:rPr>
              <a:t>JUSTIN NOLAN</a:t>
            </a:r>
          </a:p>
          <a:p>
            <a:pPr algn="r"/>
            <a:r>
              <a:rPr lang="en-US" sz="2400" b="1" dirty="0">
                <a:solidFill>
                  <a:srgbClr val="FFFFFF"/>
                </a:solidFill>
              </a:rPr>
              <a:t>RUBY BHATIA</a:t>
            </a:r>
          </a:p>
          <a:p>
            <a:pPr algn="r"/>
            <a:r>
              <a:rPr lang="en-US" sz="2400" b="1" dirty="0">
                <a:solidFill>
                  <a:srgbClr val="FFFFFF"/>
                </a:solidFill>
              </a:rPr>
              <a:t>NATHAN ROLLER</a:t>
            </a:r>
          </a:p>
          <a:p>
            <a:pPr algn="r"/>
            <a:r>
              <a:rPr lang="en-US" sz="2400" b="1" dirty="0">
                <a:solidFill>
                  <a:srgbClr val="FFFFFF"/>
                </a:solidFill>
              </a:rPr>
              <a:t>DARELL JOHNSON </a:t>
            </a:r>
          </a:p>
          <a:p>
            <a:pPr algn="r"/>
            <a:r>
              <a:rPr lang="en-US" dirty="0">
                <a:solidFill>
                  <a:srgbClr val="FFFFFF"/>
                </a:solidFill>
              </a:rPr>
              <a:t> </a:t>
            </a:r>
          </a:p>
        </p:txBody>
      </p:sp>
      <p:cxnSp>
        <p:nvCxnSpPr>
          <p:cNvPr id="23" name="Straight Connector 22">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220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7728EF-DC30-D2D4-8C1B-EE1D447914A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EE3D2A3-B1B0-8FD9-9EC6-C12F577401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2A6D7112-BB8B-9383-8E5B-658D14060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a:extLst>
              <a:ext uri="{FF2B5EF4-FFF2-40B4-BE49-F238E27FC236}">
                <a16:creationId xmlns:a16="http://schemas.microsoft.com/office/drawing/2014/main" id="{5C7990F2-9811-1E8C-4E25-F40D148ED071}"/>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8" name="Picture 7">
            <a:extLst>
              <a:ext uri="{FF2B5EF4-FFF2-40B4-BE49-F238E27FC236}">
                <a16:creationId xmlns:a16="http://schemas.microsoft.com/office/drawing/2014/main" id="{7DA7DE2A-A9B8-5D1C-45E6-F9365CBB0745}"/>
              </a:ext>
            </a:extLst>
          </p:cNvPr>
          <p:cNvPicPr>
            <a:picLocks noChangeAspect="1"/>
          </p:cNvPicPr>
          <p:nvPr/>
        </p:nvPicPr>
        <p:blipFill>
          <a:blip r:embed="rId3"/>
          <a:stretch>
            <a:fillRect/>
          </a:stretch>
        </p:blipFill>
        <p:spPr>
          <a:xfrm>
            <a:off x="927746" y="1640391"/>
            <a:ext cx="4358068" cy="3577215"/>
          </a:xfrm>
          <a:prstGeom prst="rect">
            <a:avLst/>
          </a:prstGeom>
        </p:spPr>
      </p:pic>
      <p:pic>
        <p:nvPicPr>
          <p:cNvPr id="10" name="Picture 9">
            <a:extLst>
              <a:ext uri="{FF2B5EF4-FFF2-40B4-BE49-F238E27FC236}">
                <a16:creationId xmlns:a16="http://schemas.microsoft.com/office/drawing/2014/main" id="{768A0B10-7D92-262F-545C-A8750D683649}"/>
              </a:ext>
            </a:extLst>
          </p:cNvPr>
          <p:cNvPicPr>
            <a:picLocks noChangeAspect="1"/>
          </p:cNvPicPr>
          <p:nvPr/>
        </p:nvPicPr>
        <p:blipFill>
          <a:blip r:embed="rId4"/>
          <a:stretch>
            <a:fillRect/>
          </a:stretch>
        </p:blipFill>
        <p:spPr>
          <a:xfrm>
            <a:off x="5831701" y="130601"/>
            <a:ext cx="4541692" cy="3059011"/>
          </a:xfrm>
          <a:prstGeom prst="rect">
            <a:avLst/>
          </a:prstGeom>
        </p:spPr>
      </p:pic>
      <p:pic>
        <p:nvPicPr>
          <p:cNvPr id="12" name="Picture 11">
            <a:extLst>
              <a:ext uri="{FF2B5EF4-FFF2-40B4-BE49-F238E27FC236}">
                <a16:creationId xmlns:a16="http://schemas.microsoft.com/office/drawing/2014/main" id="{7703FD55-890A-7223-9396-7F5BD4ACD57E}"/>
              </a:ext>
            </a:extLst>
          </p:cNvPr>
          <p:cNvPicPr>
            <a:picLocks noChangeAspect="1"/>
          </p:cNvPicPr>
          <p:nvPr/>
        </p:nvPicPr>
        <p:blipFill>
          <a:blip r:embed="rId5"/>
          <a:stretch>
            <a:fillRect/>
          </a:stretch>
        </p:blipFill>
        <p:spPr>
          <a:xfrm>
            <a:off x="5831701" y="3428999"/>
            <a:ext cx="4541692" cy="3059011"/>
          </a:xfrm>
          <a:prstGeom prst="rect">
            <a:avLst/>
          </a:prstGeom>
        </p:spPr>
      </p:pic>
    </p:spTree>
    <p:extLst>
      <p:ext uri="{BB962C8B-B14F-4D97-AF65-F5344CB8AC3E}">
        <p14:creationId xmlns:p14="http://schemas.microsoft.com/office/powerpoint/2010/main" val="420456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9EFD0-1946-D24C-76D8-DE3569E88EB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D582F1F-674D-00F0-BD90-8624DA6CD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F447C9E-6D43-E94D-6459-58BF83874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5">
            <a:extLst>
              <a:ext uri="{FF2B5EF4-FFF2-40B4-BE49-F238E27FC236}">
                <a16:creationId xmlns:a16="http://schemas.microsoft.com/office/drawing/2014/main" id="{54189072-441E-CC00-B3B7-E7F892376536}"/>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C8C3E92-736D-270C-D22F-4323B849E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1057DD-FABE-73D7-B3EF-03B64DEA6F7D}"/>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DIFFERENT TEAM Statistics correlate with winning outcomes in week 1 games?</a:t>
            </a:r>
          </a:p>
        </p:txBody>
      </p:sp>
      <p:cxnSp>
        <p:nvCxnSpPr>
          <p:cNvPr id="16" name="Straight Connector 15">
            <a:extLst>
              <a:ext uri="{FF2B5EF4-FFF2-40B4-BE49-F238E27FC236}">
                <a16:creationId xmlns:a16="http://schemas.microsoft.com/office/drawing/2014/main" id="{C0B7ACBC-227B-979C-8699-10425E0F4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73E19CF-90B4-C2CA-E7B8-23BBAED8D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734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8FAD37-1C61-CBF9-F4FE-ADAB831F151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AC56722-978D-1635-9E4A-5E2545EEF3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43B9836-2D43-AEA3-BD4C-B25646E2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a:extLst>
              <a:ext uri="{FF2B5EF4-FFF2-40B4-BE49-F238E27FC236}">
                <a16:creationId xmlns:a16="http://schemas.microsoft.com/office/drawing/2014/main" id="{E8CD2EB7-01A5-9291-55A6-F4902713B1E7}"/>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FC4D0665-D15D-980B-1062-2DC9D62D4D36}"/>
              </a:ext>
            </a:extLst>
          </p:cNvPr>
          <p:cNvPicPr>
            <a:picLocks noChangeAspect="1"/>
          </p:cNvPicPr>
          <p:nvPr/>
        </p:nvPicPr>
        <p:blipFill>
          <a:blip r:embed="rId3"/>
          <a:stretch>
            <a:fillRect/>
          </a:stretch>
        </p:blipFill>
        <p:spPr>
          <a:xfrm>
            <a:off x="6193972" y="178423"/>
            <a:ext cx="4312409" cy="3157828"/>
          </a:xfrm>
          <a:prstGeom prst="rect">
            <a:avLst/>
          </a:prstGeom>
        </p:spPr>
      </p:pic>
      <p:pic>
        <p:nvPicPr>
          <p:cNvPr id="3" name="Picture 2">
            <a:extLst>
              <a:ext uri="{FF2B5EF4-FFF2-40B4-BE49-F238E27FC236}">
                <a16:creationId xmlns:a16="http://schemas.microsoft.com/office/drawing/2014/main" id="{76E36BB0-64FD-3192-D0BF-3E59233B8167}"/>
              </a:ext>
            </a:extLst>
          </p:cNvPr>
          <p:cNvPicPr>
            <a:picLocks noChangeAspect="1"/>
          </p:cNvPicPr>
          <p:nvPr/>
        </p:nvPicPr>
        <p:blipFill>
          <a:blip r:embed="rId4"/>
          <a:stretch>
            <a:fillRect/>
          </a:stretch>
        </p:blipFill>
        <p:spPr>
          <a:xfrm>
            <a:off x="1380847" y="178423"/>
            <a:ext cx="4049485" cy="3157827"/>
          </a:xfrm>
          <a:prstGeom prst="rect">
            <a:avLst/>
          </a:prstGeom>
        </p:spPr>
      </p:pic>
      <p:pic>
        <p:nvPicPr>
          <p:cNvPr id="7" name="Picture 6">
            <a:extLst>
              <a:ext uri="{FF2B5EF4-FFF2-40B4-BE49-F238E27FC236}">
                <a16:creationId xmlns:a16="http://schemas.microsoft.com/office/drawing/2014/main" id="{E8492DE9-FC24-17A3-3480-C451D3463F29}"/>
              </a:ext>
            </a:extLst>
          </p:cNvPr>
          <p:cNvPicPr>
            <a:picLocks noChangeAspect="1"/>
          </p:cNvPicPr>
          <p:nvPr/>
        </p:nvPicPr>
        <p:blipFill>
          <a:blip r:embed="rId5"/>
          <a:stretch>
            <a:fillRect/>
          </a:stretch>
        </p:blipFill>
        <p:spPr>
          <a:xfrm>
            <a:off x="6193972" y="3642463"/>
            <a:ext cx="4312409" cy="3037114"/>
          </a:xfrm>
          <a:prstGeom prst="rect">
            <a:avLst/>
          </a:prstGeom>
        </p:spPr>
      </p:pic>
      <p:pic>
        <p:nvPicPr>
          <p:cNvPr id="8" name="Picture 7">
            <a:extLst>
              <a:ext uri="{FF2B5EF4-FFF2-40B4-BE49-F238E27FC236}">
                <a16:creationId xmlns:a16="http://schemas.microsoft.com/office/drawing/2014/main" id="{AC066C1B-0364-47E5-AD0A-313E57CD12BC}"/>
              </a:ext>
            </a:extLst>
          </p:cNvPr>
          <p:cNvPicPr>
            <a:picLocks noChangeAspect="1"/>
          </p:cNvPicPr>
          <p:nvPr/>
        </p:nvPicPr>
        <p:blipFill>
          <a:blip r:embed="rId6"/>
          <a:stretch>
            <a:fillRect/>
          </a:stretch>
        </p:blipFill>
        <p:spPr>
          <a:xfrm>
            <a:off x="1380847" y="3642463"/>
            <a:ext cx="4049485" cy="3037114"/>
          </a:xfrm>
          <a:prstGeom prst="rect">
            <a:avLst/>
          </a:prstGeom>
        </p:spPr>
      </p:pic>
    </p:spTree>
    <p:extLst>
      <p:ext uri="{BB962C8B-B14F-4D97-AF65-F5344CB8AC3E}">
        <p14:creationId xmlns:p14="http://schemas.microsoft.com/office/powerpoint/2010/main" val="219097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14" descr="A football on the field&#10;&#10;Description automatically generated">
            <a:extLst>
              <a:ext uri="{FF2B5EF4-FFF2-40B4-BE49-F238E27FC236}">
                <a16:creationId xmlns:a16="http://schemas.microsoft.com/office/drawing/2014/main" id="{D4B4281A-5EBA-3A40-07E3-6D7E1A5E1507}"/>
              </a:ext>
            </a:extLst>
          </p:cNvPr>
          <p:cNvPicPr>
            <a:picLocks noGrp="1" noChangeAspect="1"/>
          </p:cNvPicPr>
          <p:nvPr>
            <p:ph idx="1"/>
          </p:nvPr>
        </p:nvPicPr>
        <p:blipFill>
          <a:blip r:embed="rId2">
            <a:alphaModFix/>
          </a:blip>
          <a:srcRect b="15414"/>
          <a:stretch/>
        </p:blipFill>
        <p:spPr>
          <a:xfrm>
            <a:off x="-9948" y="-10388"/>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114F1-0C4F-97F5-C1B7-5EA01AD19530}"/>
              </a:ext>
            </a:extLst>
          </p:cNvPr>
          <p:cNvSpPr>
            <a:spLocks noGrp="1"/>
          </p:cNvSpPr>
          <p:nvPr>
            <p:ph type="title"/>
          </p:nvPr>
        </p:nvSpPr>
        <p:spPr>
          <a:xfrm>
            <a:off x="79512" y="66262"/>
            <a:ext cx="12013097" cy="4974636"/>
          </a:xfrm>
        </p:spPr>
        <p:txBody>
          <a:bodyPr vert="horz" lIns="91440" tIns="45720" rIns="91440" bIns="45720" rtlCol="0" anchor="t">
            <a:normAutofit/>
          </a:bodyPr>
          <a:lstStyle/>
          <a:p>
            <a:pPr algn="r"/>
            <a:r>
              <a:rPr lang="en-US" sz="11500" cap="all" dirty="0">
                <a:solidFill>
                  <a:srgbClr val="FFFFFF"/>
                </a:solidFill>
              </a:rPr>
              <a:t>CONCLUSION</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AE138B3-D0A1-0739-3E17-F8666C83631A}"/>
              </a:ext>
            </a:extLst>
          </p:cNvPr>
          <p:cNvSpPr txBox="1"/>
          <p:nvPr/>
        </p:nvSpPr>
        <p:spPr>
          <a:xfrm>
            <a:off x="200967" y="1285888"/>
            <a:ext cx="8571244" cy="3293209"/>
          </a:xfrm>
          <a:prstGeom prst="rect">
            <a:avLst/>
          </a:prstGeom>
          <a:noFill/>
        </p:spPr>
        <p:txBody>
          <a:bodyPr wrap="square" rtlCol="0">
            <a:spAutoFit/>
          </a:bodyPr>
          <a:lstStyle/>
          <a:p>
            <a:pPr algn="l"/>
            <a:endParaRPr lang="en-US" sz="1600" b="1" i="0" u="none" strike="noStrike" dirty="0">
              <a:solidFill>
                <a:schemeClr val="bg1"/>
              </a:solidFill>
              <a:effectLst/>
            </a:endParaRPr>
          </a:p>
          <a:p>
            <a:pPr algn="l"/>
            <a:endParaRPr lang="en-US" sz="1600" b="1" dirty="0">
              <a:solidFill>
                <a:schemeClr val="bg1"/>
              </a:solidFill>
            </a:endParaRPr>
          </a:p>
          <a:p>
            <a:pPr algn="l"/>
            <a:endParaRPr lang="en-US" sz="1600" b="1" i="0" u="none" strike="noStrike" dirty="0">
              <a:solidFill>
                <a:schemeClr val="bg1"/>
              </a:solidFill>
              <a:effectLst/>
            </a:endParaRPr>
          </a:p>
          <a:p>
            <a:pPr algn="l"/>
            <a:r>
              <a:rPr lang="en-US" sz="4000" b="1" i="0" strike="noStrike" dirty="0">
                <a:solidFill>
                  <a:schemeClr val="bg1"/>
                </a:solidFill>
                <a:effectLst/>
              </a:rPr>
              <a:t>Play Type and Risk</a:t>
            </a:r>
          </a:p>
          <a:p>
            <a:pPr algn="l"/>
            <a:r>
              <a:rPr lang="en-US" sz="4000" b="1" i="0" strike="noStrike" dirty="0">
                <a:solidFill>
                  <a:schemeClr val="bg1"/>
                </a:solidFill>
                <a:effectLst/>
              </a:rPr>
              <a:t>Yardage as a Predictor</a:t>
            </a:r>
          </a:p>
          <a:p>
            <a:pPr algn="l"/>
            <a:r>
              <a:rPr lang="en-US" sz="4000" b="1" i="0" strike="noStrike" dirty="0">
                <a:solidFill>
                  <a:schemeClr val="bg1"/>
                </a:solidFill>
                <a:effectLst/>
              </a:rPr>
              <a:t>Discipline in Play</a:t>
            </a:r>
          </a:p>
          <a:p>
            <a:pPr algn="l"/>
            <a:r>
              <a:rPr lang="en-US" sz="4000" b="1" i="0" strike="noStrike" dirty="0">
                <a:solidFill>
                  <a:schemeClr val="bg1"/>
                </a:solidFill>
                <a:effectLst/>
              </a:rPr>
              <a:t>Turnover Avoidance</a:t>
            </a:r>
            <a:endParaRPr lang="en-US" sz="4400" dirty="0"/>
          </a:p>
        </p:txBody>
      </p:sp>
    </p:spTree>
    <p:extLst>
      <p:ext uri="{BB962C8B-B14F-4D97-AF65-F5344CB8AC3E}">
        <p14:creationId xmlns:p14="http://schemas.microsoft.com/office/powerpoint/2010/main" val="191403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8FF018-290E-2F6F-5E33-1770E763577B}"/>
              </a:ext>
            </a:extLst>
          </p:cNvPr>
          <p:cNvPicPr>
            <a:picLocks noChangeAspect="1"/>
          </p:cNvPicPr>
          <p:nvPr/>
        </p:nvPicPr>
        <p:blipFill>
          <a:blip r:embed="rId2">
            <a:alphaModFix/>
          </a:blip>
          <a:srcRect t="656" b="14438"/>
          <a:stretch/>
        </p:blipFill>
        <p:spPr>
          <a:xfrm>
            <a:off x="1" y="1"/>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4DBFA1-FB90-FD0C-0E9C-F89BB1CF06CE}"/>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WEBSITE</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1463EC-6A04-BA51-5038-7676CC77CE38}"/>
              </a:ext>
            </a:extLst>
          </p:cNvPr>
          <p:cNvSpPr txBox="1"/>
          <p:nvPr/>
        </p:nvSpPr>
        <p:spPr>
          <a:xfrm>
            <a:off x="482322" y="2479513"/>
            <a:ext cx="10774856" cy="861774"/>
          </a:xfrm>
          <a:prstGeom prst="rect">
            <a:avLst/>
          </a:prstGeom>
          <a:noFill/>
        </p:spPr>
        <p:txBody>
          <a:bodyPr wrap="square" rtlCol="0">
            <a:spAutoFit/>
          </a:bodyPr>
          <a:lstStyle/>
          <a:p>
            <a:pPr algn="ctr"/>
            <a:r>
              <a:rPr lang="en-US" sz="3200" b="1" u="sng" dirty="0">
                <a:solidFill>
                  <a:schemeClr val="bg1"/>
                </a:solidFill>
                <a:effectLst/>
                <a:latin typeface="Helvetica Neue" panose="02000503000000020004" pitchFamily="2" charset="0"/>
                <a:hlinkClick r:id="rId3">
                  <a:extLst>
                    <a:ext uri="{A12FA001-AC4F-418D-AE19-62706E023703}">
                      <ahyp:hlinkClr xmlns:ahyp="http://schemas.microsoft.com/office/drawing/2018/hyperlinkcolor" val="tx"/>
                    </a:ext>
                  </a:extLst>
                </a:hlinkClick>
              </a:rPr>
              <a:t>https://rollernathan.github.io/NFL_2024_Week_1/</a:t>
            </a:r>
            <a:endParaRPr lang="en-US" sz="3200" b="1" u="sng" dirty="0">
              <a:solidFill>
                <a:schemeClr val="bg1"/>
              </a:solidFill>
              <a:effectLst/>
              <a:latin typeface="Helvetica Neue" panose="02000503000000020004" pitchFamily="2" charset="0"/>
            </a:endParaRPr>
          </a:p>
          <a:p>
            <a:pPr algn="ctr"/>
            <a:endParaRPr lang="en-US" dirty="0"/>
          </a:p>
        </p:txBody>
      </p:sp>
    </p:spTree>
    <p:extLst>
      <p:ext uri="{BB962C8B-B14F-4D97-AF65-F5344CB8AC3E}">
        <p14:creationId xmlns:p14="http://schemas.microsoft.com/office/powerpoint/2010/main" val="326861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FAC63C-457E-0F50-2476-3F3AB32AA878}"/>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a:extLst>
              <a:ext uri="{FF2B5EF4-FFF2-40B4-BE49-F238E27FC236}">
                <a16:creationId xmlns:a16="http://schemas.microsoft.com/office/drawing/2014/main" id="{4B613444-5A9F-6B86-29DB-E7443650EE96}"/>
              </a:ext>
            </a:extLst>
          </p:cNvPr>
          <p:cNvPicPr>
            <a:picLocks noGrp="1" noChangeAspect="1"/>
          </p:cNvPicPr>
          <p:nvPr>
            <p:ph idx="4294967295"/>
          </p:nvPr>
        </p:nvPicPr>
        <p:blipFill>
          <a:blip r:embed="rId2">
            <a:alphaModFix amt="60000"/>
          </a:blip>
          <a:srcRect t="7865" b="7865"/>
          <a:stretch/>
        </p:blipFill>
        <p:spPr>
          <a:xfrm>
            <a:off x="1" y="1"/>
            <a:ext cx="12192000" cy="6858000"/>
          </a:xfrm>
          <a:prstGeom prst="rect">
            <a:avLst/>
          </a:prstGeom>
        </p:spPr>
      </p:pic>
      <p:sp>
        <p:nvSpPr>
          <p:cNvPr id="3" name="Title 2">
            <a:extLst>
              <a:ext uri="{FF2B5EF4-FFF2-40B4-BE49-F238E27FC236}">
                <a16:creationId xmlns:a16="http://schemas.microsoft.com/office/drawing/2014/main" id="{86DC274B-11DC-DBA0-ACCD-25C77FE8B683}"/>
              </a:ext>
            </a:extLst>
          </p:cNvPr>
          <p:cNvSpPr>
            <a:spLocks noGrp="1"/>
          </p:cNvSpPr>
          <p:nvPr>
            <p:ph type="title"/>
          </p:nvPr>
        </p:nvSpPr>
        <p:spPr>
          <a:xfrm>
            <a:off x="79512" y="66262"/>
            <a:ext cx="12013097" cy="4974636"/>
          </a:xfrm>
        </p:spPr>
        <p:txBody>
          <a:bodyPr vert="horz" lIns="91440" tIns="45720" rIns="91440" bIns="45720" rtlCol="0" anchor="t">
            <a:normAutofit fontScale="90000"/>
          </a:bodyPr>
          <a:lstStyle/>
          <a:p>
            <a:br>
              <a:rPr lang="en-US" sz="11500" dirty="0">
                <a:solidFill>
                  <a:srgbClr val="FFFFFF"/>
                </a:solidFill>
              </a:rPr>
            </a:br>
            <a:br>
              <a:rPr lang="en-US" sz="11500" dirty="0">
                <a:solidFill>
                  <a:srgbClr val="FFFFFF"/>
                </a:solidFill>
              </a:rPr>
            </a:br>
            <a:br>
              <a:rPr lang="en-US" sz="11500" dirty="0">
                <a:solidFill>
                  <a:srgbClr val="FFFFFF"/>
                </a:solidFill>
              </a:rPr>
            </a:br>
            <a:br>
              <a:rPr lang="en-US" sz="11500" dirty="0">
                <a:solidFill>
                  <a:srgbClr val="FFFFFF"/>
                </a:solidFill>
              </a:rPr>
            </a:br>
            <a:r>
              <a:rPr lang="en-US" sz="12800" dirty="0">
                <a:solidFill>
                  <a:srgbClr val="FFFFFF"/>
                </a:solidFill>
              </a:rPr>
              <a:t>THANK YOU</a:t>
            </a:r>
          </a:p>
        </p:txBody>
      </p:sp>
      <p:cxnSp>
        <p:nvCxnSpPr>
          <p:cNvPr id="24" name="Straight Connector 23">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5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7F030AF-22B7-8EA7-F37E-E1E7DE9F8BCE}"/>
              </a:ext>
            </a:extLst>
          </p:cNvPr>
          <p:cNvPicPr>
            <a:picLocks noChangeAspect="1"/>
          </p:cNvPicPr>
          <p:nvPr/>
        </p:nvPicPr>
        <p:blipFill>
          <a:blip r:embed="rId2">
            <a:alphaModFix amt="60000"/>
          </a:blip>
          <a:srcRect t="9709" b="6336"/>
          <a:stretch/>
        </p:blipFill>
        <p:spPr>
          <a:xfrm>
            <a:off x="20" y="10"/>
            <a:ext cx="12191979" cy="6857989"/>
          </a:xfrm>
          <a:prstGeom prst="rect">
            <a:avLst/>
          </a:prstGeom>
        </p:spPr>
      </p:pic>
      <p:sp>
        <p:nvSpPr>
          <p:cNvPr id="2" name="Title 1">
            <a:extLst>
              <a:ext uri="{FF2B5EF4-FFF2-40B4-BE49-F238E27FC236}">
                <a16:creationId xmlns:a16="http://schemas.microsoft.com/office/drawing/2014/main" id="{11AC0E1F-A759-381E-A06E-3E7FB0A66C00}"/>
              </a:ext>
            </a:extLst>
          </p:cNvPr>
          <p:cNvSpPr>
            <a:spLocks noGrp="1"/>
          </p:cNvSpPr>
          <p:nvPr>
            <p:ph type="title"/>
          </p:nvPr>
        </p:nvSpPr>
        <p:spPr>
          <a:xfrm>
            <a:off x="1088136" y="1069848"/>
            <a:ext cx="10084271" cy="1820488"/>
          </a:xfrm>
        </p:spPr>
        <p:txBody>
          <a:bodyPr vert="horz" lIns="91440" tIns="45720" rIns="91440" bIns="45720" rtlCol="0" anchor="t">
            <a:normAutofit/>
          </a:bodyPr>
          <a:lstStyle/>
          <a:p>
            <a:r>
              <a:rPr lang="en-US" sz="5400" b="1" kern="1200" cap="none" baseline="0" dirty="0">
                <a:solidFill>
                  <a:srgbClr val="FFFFFF"/>
                </a:solidFill>
                <a:latin typeface="+mj-lt"/>
                <a:ea typeface="+mj-ea"/>
                <a:cs typeface="+mj-cs"/>
              </a:rPr>
              <a:t>PROJECT FOCUS</a:t>
            </a:r>
          </a:p>
        </p:txBody>
      </p:sp>
      <p:cxnSp>
        <p:nvCxnSpPr>
          <p:cNvPr id="47" name="Straight Connector 46">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C4C6EA-1497-BF7A-BE89-44FBA18851EA}"/>
              </a:ext>
            </a:extLst>
          </p:cNvPr>
          <p:cNvSpPr txBox="1"/>
          <p:nvPr/>
        </p:nvSpPr>
        <p:spPr>
          <a:xfrm>
            <a:off x="402097" y="984936"/>
            <a:ext cx="5252469" cy="4803216"/>
          </a:xfrm>
          <a:prstGeom prst="rect">
            <a:avLst/>
          </a:prstGeom>
        </p:spPr>
        <p:txBody>
          <a:bodyPr vert="horz" lIns="91440" tIns="45720" rIns="91440" bIns="45720" rtlCol="0" anchor="b">
            <a:normAutofit/>
          </a:bodyPr>
          <a:lstStyle/>
          <a:p>
            <a:pPr algn="ctr">
              <a:lnSpc>
                <a:spcPct val="120000"/>
              </a:lnSpc>
              <a:spcAft>
                <a:spcPts val="600"/>
              </a:spcAft>
            </a:pPr>
            <a:r>
              <a:rPr lang="en-US" b="1" cap="all" dirty="0">
                <a:solidFill>
                  <a:srgbClr val="FFFFFF"/>
                </a:solidFill>
                <a:effectLst/>
              </a:rPr>
              <a:t>This project focuses on analyzing and visualizing NFL Week 1 games from the 2024 season. We leverage data visualization tools to extract insights into team performance, scoring trends, and key statistics. The project provides an interactive platform to explore these aspects using various visualizations and comparisons.</a:t>
            </a:r>
          </a:p>
          <a:p>
            <a:pPr indent="-228600">
              <a:lnSpc>
                <a:spcPct val="120000"/>
              </a:lnSpc>
              <a:spcAft>
                <a:spcPts val="600"/>
              </a:spcAft>
              <a:buFont typeface="Neue Haas Grotesk Text Pro" panose="020B0504020202020204" pitchFamily="34" charset="0"/>
              <a:buChar char="-"/>
            </a:pPr>
            <a:endParaRPr lang="en-US" sz="1100" dirty="0">
              <a:solidFill>
                <a:srgbClr val="FFFFFF"/>
              </a:solidFill>
            </a:endParaRPr>
          </a:p>
        </p:txBody>
      </p:sp>
    </p:spTree>
    <p:extLst>
      <p:ext uri="{BB962C8B-B14F-4D97-AF65-F5344CB8AC3E}">
        <p14:creationId xmlns:p14="http://schemas.microsoft.com/office/powerpoint/2010/main" val="123346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E64153-1FC8-4698-C05E-B39852BBA0A1}"/>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4B945581-A35E-CFDF-1763-75A86B25FC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04FFE2-0B03-BB0D-38F9-86D8B820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a:extLst>
              <a:ext uri="{FF2B5EF4-FFF2-40B4-BE49-F238E27FC236}">
                <a16:creationId xmlns:a16="http://schemas.microsoft.com/office/drawing/2014/main" id="{79BE82DB-EDF4-E5FB-A603-EEBDB1AA71B7}"/>
              </a:ext>
            </a:extLst>
          </p:cNvPr>
          <p:cNvPicPr>
            <a:picLocks noGrp="1" noChangeAspect="1"/>
          </p:cNvPicPr>
          <p:nvPr>
            <p:ph idx="1"/>
          </p:nvPr>
        </p:nvPicPr>
        <p:blipFill>
          <a:blip r:embed="rId2"/>
          <a:srcRect t="12500" b="12500"/>
          <a:stretch/>
        </p:blipFill>
        <p:spPr>
          <a:xfrm>
            <a:off x="1" y="1"/>
            <a:ext cx="12192000" cy="6858000"/>
          </a:xfrm>
          <a:prstGeom prst="rect">
            <a:avLst/>
          </a:prstGeom>
        </p:spPr>
      </p:pic>
      <p:sp>
        <p:nvSpPr>
          <p:cNvPr id="2" name="Title 1">
            <a:extLst>
              <a:ext uri="{FF2B5EF4-FFF2-40B4-BE49-F238E27FC236}">
                <a16:creationId xmlns:a16="http://schemas.microsoft.com/office/drawing/2014/main" id="{5E0EA81D-85F7-6CA1-7BED-2E75AD06C6E1}"/>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DATA SOURCE</a:t>
            </a:r>
          </a:p>
        </p:txBody>
      </p:sp>
      <p:cxnSp>
        <p:nvCxnSpPr>
          <p:cNvPr id="49" name="Straight Connector 48">
            <a:extLst>
              <a:ext uri="{FF2B5EF4-FFF2-40B4-BE49-F238E27FC236}">
                <a16:creationId xmlns:a16="http://schemas.microsoft.com/office/drawing/2014/main" id="{8706CE01-8BBD-A7BC-45DF-CAE6D9B6EB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D076BA-BCD5-5F30-6A3B-AC69256A18AB}"/>
              </a:ext>
            </a:extLst>
          </p:cNvPr>
          <p:cNvSpPr txBox="1"/>
          <p:nvPr/>
        </p:nvSpPr>
        <p:spPr>
          <a:xfrm flipH="1">
            <a:off x="308230" y="1460154"/>
            <a:ext cx="11575539" cy="4647426"/>
          </a:xfrm>
          <a:prstGeom prst="rect">
            <a:avLst/>
          </a:prstGeom>
          <a:noFill/>
        </p:spPr>
        <p:txBody>
          <a:bodyPr wrap="square" rtlCol="0">
            <a:spAutoFit/>
          </a:bodyPr>
          <a:lstStyle/>
          <a:p>
            <a:endParaRPr lang="en-US" sz="3200" dirty="0">
              <a:solidFill>
                <a:schemeClr val="bg1"/>
              </a:solidFill>
            </a:endParaRPr>
          </a:p>
          <a:p>
            <a:pPr marL="457200" indent="-457200">
              <a:buFont typeface="Arial" panose="020B0604020202020204" pitchFamily="34" charset="0"/>
              <a:buChar char="•"/>
            </a:pPr>
            <a:endParaRPr lang="en-US" sz="4000" dirty="0">
              <a:solidFill>
                <a:schemeClr val="bg1"/>
              </a:solidFill>
            </a:endParaRPr>
          </a:p>
          <a:p>
            <a:pPr marL="342900" indent="-342900">
              <a:buFont typeface="Arial" panose="020B0604020202020204" pitchFamily="34" charset="0"/>
              <a:buChar char="•"/>
            </a:pPr>
            <a:r>
              <a:rPr lang="en-US" sz="3200" dirty="0">
                <a:solidFill>
                  <a:schemeClr val="bg1"/>
                </a:solidFill>
              </a:rPr>
              <a:t>Data Source: NFL Week 1 Game Logs </a:t>
            </a:r>
          </a:p>
          <a:p>
            <a:pPr marL="342900" indent="-342900">
              <a:buFont typeface="Arial" panose="020B0604020202020204" pitchFamily="34" charset="0"/>
              <a:buChar char="•"/>
            </a:pPr>
            <a:r>
              <a:rPr lang="en-US" sz="3200" dirty="0">
                <a:solidFill>
                  <a:schemeClr val="bg1"/>
                </a:solidFill>
              </a:rPr>
              <a:t>Link: </a:t>
            </a:r>
            <a:r>
              <a:rPr lang="en-US" sz="3200" dirty="0">
                <a:solidFill>
                  <a:srgbClr val="0070C0"/>
                </a:solidFill>
                <a:hlinkClick r:id="rId3">
                  <a:extLst>
                    <a:ext uri="{A12FA001-AC4F-418D-AE19-62706E023703}">
                      <ahyp:hlinkClr xmlns:ahyp="http://schemas.microsoft.com/office/drawing/2018/hyperlinkcolor" val="tx"/>
                    </a:ext>
                  </a:extLst>
                </a:hlinkClick>
              </a:rPr>
              <a:t>nflverse-data GitHub</a:t>
            </a:r>
            <a:endParaRPr lang="en-US" sz="3200" dirty="0">
              <a:solidFill>
                <a:srgbClr val="0070C0"/>
              </a:solidFill>
            </a:endParaRP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a:p>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374228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2" name="Straight Connector 131">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Content Placeholder 9">
            <a:extLst>
              <a:ext uri="{FF2B5EF4-FFF2-40B4-BE49-F238E27FC236}">
                <a16:creationId xmlns:a16="http://schemas.microsoft.com/office/drawing/2014/main" id="{6D170E60-CDAB-EAE9-4C6B-71A03A9F7042}"/>
              </a:ext>
            </a:extLst>
          </p:cNvPr>
          <p:cNvPicPr>
            <a:picLocks noGrp="1" noChangeAspect="1"/>
          </p:cNvPicPr>
          <p:nvPr>
            <p:ph idx="1"/>
          </p:nvPr>
        </p:nvPicPr>
        <p:blipFill>
          <a:blip r:embed="rId3">
            <a:alphaModFix/>
          </a:blip>
          <a:srcRect/>
          <a:stretch/>
        </p:blipFill>
        <p:spPr>
          <a:xfrm>
            <a:off x="0" y="-2"/>
            <a:ext cx="12191979" cy="6857990"/>
          </a:xfrm>
          <a:prstGeom prst="rect">
            <a:avLst/>
          </a:prstGeom>
        </p:spPr>
      </p:pic>
      <p:sp>
        <p:nvSpPr>
          <p:cNvPr id="142" name="Rectangle 141">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itle 1">
            <a:extLst>
              <a:ext uri="{FF2B5EF4-FFF2-40B4-BE49-F238E27FC236}">
                <a16:creationId xmlns:a16="http://schemas.microsoft.com/office/drawing/2014/main" id="{05FE1AD0-0834-E877-636C-1EAD80D67877}"/>
              </a:ext>
            </a:extLst>
          </p:cNvPr>
          <p:cNvSpPr>
            <a:spLocks noGrp="1"/>
          </p:cNvSpPr>
          <p:nvPr>
            <p:ph type="title"/>
          </p:nvPr>
        </p:nvSpPr>
        <p:spPr>
          <a:xfrm>
            <a:off x="1048541" y="159751"/>
            <a:ext cx="8507440" cy="2050908"/>
          </a:xfrm>
        </p:spPr>
        <p:txBody>
          <a:bodyPr vert="horz" lIns="91440" tIns="45720" rIns="91440" bIns="45720" rtlCol="0" anchor="t">
            <a:normAutofit/>
          </a:bodyPr>
          <a:lstStyle/>
          <a:p>
            <a:r>
              <a:rPr lang="en-US" sz="5400" cap="all" dirty="0">
                <a:solidFill>
                  <a:srgbClr val="FFFFFF"/>
                </a:solidFill>
              </a:rPr>
              <a:t>DATA CLEANUP AND EXPLORATION</a:t>
            </a:r>
          </a:p>
        </p:txBody>
      </p:sp>
      <p:cxnSp>
        <p:nvCxnSpPr>
          <p:cNvPr id="143" name="Straight Connector 14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F1FF6C-6F77-0DD5-505E-647DEBE1E2D7}"/>
              </a:ext>
            </a:extLst>
          </p:cNvPr>
          <p:cNvSpPr txBox="1"/>
          <p:nvPr/>
        </p:nvSpPr>
        <p:spPr>
          <a:xfrm>
            <a:off x="5576835" y="1548659"/>
            <a:ext cx="6723475"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bg1"/>
                </a:solidFill>
              </a:rPr>
              <a:t>Handling Missing Values</a:t>
            </a:r>
            <a:r>
              <a:rPr lang="en-US" sz="2000" dirty="0">
                <a:solidFill>
                  <a:schemeClr val="bg1"/>
                </a:solidFill>
              </a:rPr>
              <a:t>: Filled NaN values using Python (pandas).</a:t>
            </a:r>
          </a:p>
          <a:p>
            <a:pPr marL="285750" indent="-285750">
              <a:buFont typeface="Arial" panose="020B0604020202020204" pitchFamily="34" charset="0"/>
              <a:buChar char="•"/>
            </a:pPr>
            <a:r>
              <a:rPr lang="en-US" sz="2000" b="1" dirty="0">
                <a:solidFill>
                  <a:schemeClr val="bg1"/>
                </a:solidFill>
              </a:rPr>
              <a:t>Removing Duplicates</a:t>
            </a:r>
            <a:r>
              <a:rPr lang="en-US" sz="2000" dirty="0">
                <a:solidFill>
                  <a:schemeClr val="bg1"/>
                </a:solidFill>
              </a:rPr>
              <a:t>: Identified and removed duplicates (turnovers) with Python.</a:t>
            </a:r>
          </a:p>
          <a:p>
            <a:pPr marL="285750" indent="-285750">
              <a:buFont typeface="Arial" panose="020B0604020202020204" pitchFamily="34" charset="0"/>
              <a:buChar char="•"/>
            </a:pPr>
            <a:r>
              <a:rPr lang="en-US" sz="2000" b="1" dirty="0">
                <a:solidFill>
                  <a:schemeClr val="bg1"/>
                </a:solidFill>
              </a:rPr>
              <a:t>Creating Derived Columns</a:t>
            </a:r>
            <a:r>
              <a:rPr lang="en-US" sz="2000" dirty="0">
                <a:solidFill>
                  <a:schemeClr val="bg1"/>
                </a:solidFill>
              </a:rPr>
              <a:t>: Added win/loss indicators to compare team performance.</a:t>
            </a:r>
          </a:p>
          <a:p>
            <a:pPr marL="285750" indent="-285750">
              <a:buFont typeface="Arial" panose="020B0604020202020204" pitchFamily="34" charset="0"/>
              <a:buChar char="•"/>
            </a:pPr>
            <a:r>
              <a:rPr lang="en-US" sz="2000" b="1" dirty="0">
                <a:solidFill>
                  <a:schemeClr val="bg1"/>
                </a:solidFill>
              </a:rPr>
              <a:t>Grouping Data</a:t>
            </a:r>
            <a:r>
              <a:rPr lang="en-US" sz="2000" dirty="0">
                <a:solidFill>
                  <a:schemeClr val="bg1"/>
                </a:solidFill>
              </a:rPr>
              <a:t>: Used Python to group teams by metrics (yards, penalties, turnovers).</a:t>
            </a:r>
          </a:p>
          <a:p>
            <a:pPr marL="285750" indent="-285750">
              <a:buFont typeface="Arial" panose="020B0604020202020204" pitchFamily="34" charset="0"/>
              <a:buChar char="•"/>
            </a:pPr>
            <a:r>
              <a:rPr lang="en-US" sz="2000" b="1" dirty="0">
                <a:solidFill>
                  <a:schemeClr val="bg1"/>
                </a:solidFill>
              </a:rPr>
              <a:t>Statistical Calculations</a:t>
            </a:r>
            <a:r>
              <a:rPr lang="en-US" sz="2000" dirty="0">
                <a:solidFill>
                  <a:schemeClr val="bg1"/>
                </a:solidFill>
              </a:rPr>
              <a:t>: Calculated averages and totals using Python (pandas and NumPy).</a:t>
            </a:r>
          </a:p>
          <a:p>
            <a:pPr marL="285750" indent="-285750">
              <a:buFont typeface="Arial" panose="020B0604020202020204" pitchFamily="34" charset="0"/>
              <a:buChar char="•"/>
            </a:pPr>
            <a:r>
              <a:rPr lang="en-US" sz="2000" b="1" dirty="0">
                <a:solidFill>
                  <a:schemeClr val="bg1"/>
                </a:solidFill>
              </a:rPr>
              <a:t>Sorting Data</a:t>
            </a:r>
            <a:r>
              <a:rPr lang="en-US" sz="2000" dirty="0">
                <a:solidFill>
                  <a:schemeClr val="bg1"/>
                </a:solidFill>
              </a:rPr>
              <a:t>: Sorted teams by key performance metrics.</a:t>
            </a:r>
          </a:p>
          <a:p>
            <a:pPr marL="285750" indent="-285750">
              <a:buFont typeface="Arial" panose="020B0604020202020204" pitchFamily="34" charset="0"/>
              <a:buChar char="•"/>
            </a:pPr>
            <a:r>
              <a:rPr lang="en-US" sz="2000" b="1" dirty="0">
                <a:solidFill>
                  <a:schemeClr val="bg1"/>
                </a:solidFill>
              </a:rPr>
              <a:t>Visualization</a:t>
            </a:r>
            <a:r>
              <a:rPr lang="en-US" sz="2000" dirty="0">
                <a:solidFill>
                  <a:schemeClr val="bg1"/>
                </a:solidFill>
              </a:rPr>
              <a:t>: Created visualizations using Python (matplotlib, seaborn) and JavaScript (D3.js, Plotly).</a:t>
            </a:r>
          </a:p>
        </p:txBody>
      </p:sp>
    </p:spTree>
    <p:extLst>
      <p:ext uri="{BB962C8B-B14F-4D97-AF65-F5344CB8AC3E}">
        <p14:creationId xmlns:p14="http://schemas.microsoft.com/office/powerpoint/2010/main" val="425000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5">
            <a:extLst>
              <a:ext uri="{FF2B5EF4-FFF2-40B4-BE49-F238E27FC236}">
                <a16:creationId xmlns:a16="http://schemas.microsoft.com/office/drawing/2014/main" id="{208DEFEB-3A8A-56DB-64F9-AB6E12BD46F1}"/>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C64DC0C-2B2C-03F9-B8E5-301C1D0E7797}"/>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TEAMS PERFORM OFFENSIVELY IN NFL WEEK 1 GAMES?</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36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A6B4F65-EE0E-4A52-B5A5-85584D08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a:extLst>
              <a:ext uri="{FF2B5EF4-FFF2-40B4-BE49-F238E27FC236}">
                <a16:creationId xmlns:a16="http://schemas.microsoft.com/office/drawing/2014/main" id="{329EDEDB-0FFA-A5ED-3D11-5AEC5D06209D}"/>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978A691D-162D-3F29-899F-A4A56D2F540D}"/>
              </a:ext>
            </a:extLst>
          </p:cNvPr>
          <p:cNvPicPr>
            <a:picLocks noChangeAspect="1"/>
          </p:cNvPicPr>
          <p:nvPr/>
        </p:nvPicPr>
        <p:blipFill>
          <a:blip r:embed="rId3"/>
          <a:stretch>
            <a:fillRect/>
          </a:stretch>
        </p:blipFill>
        <p:spPr>
          <a:xfrm>
            <a:off x="1885741" y="497644"/>
            <a:ext cx="7921450" cy="5621787"/>
          </a:xfrm>
          <a:prstGeom prst="rect">
            <a:avLst/>
          </a:prstGeom>
        </p:spPr>
      </p:pic>
    </p:spTree>
    <p:extLst>
      <p:ext uri="{BB962C8B-B14F-4D97-AF65-F5344CB8AC3E}">
        <p14:creationId xmlns:p14="http://schemas.microsoft.com/office/powerpoint/2010/main" val="218963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C0428A-8514-B2E1-B54A-C5BC09D7EF9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EF31048-1102-5694-B983-3678F63A60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6263659-C672-2202-190C-127F4D02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5">
            <a:extLst>
              <a:ext uri="{FF2B5EF4-FFF2-40B4-BE49-F238E27FC236}">
                <a16:creationId xmlns:a16="http://schemas.microsoft.com/office/drawing/2014/main" id="{C8963E31-83DA-07F0-DF08-7218E97F6AAA}"/>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536FAA83-56FD-425E-D411-156473DC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8CEE72-F54C-2C85-9DA6-10640E771D6B}"/>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rgbClr val="FFFFFF"/>
                </a:solidFill>
              </a:rPr>
              <a:t>What are tendencies for teams in specific down and distance situations?</a:t>
            </a:r>
          </a:p>
        </p:txBody>
      </p:sp>
      <p:cxnSp>
        <p:nvCxnSpPr>
          <p:cNvPr id="16" name="Straight Connector 15">
            <a:extLst>
              <a:ext uri="{FF2B5EF4-FFF2-40B4-BE49-F238E27FC236}">
                <a16:creationId xmlns:a16="http://schemas.microsoft.com/office/drawing/2014/main" id="{E3BB27A2-E07E-8543-0394-1E58771529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3D2E48C-5413-15AA-EB1B-AA1B43A4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68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5FD4B0-F568-46FD-D4E8-0B158D9E553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88D5078-CBC5-B6B2-C9A2-38E132479D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3F3B7AD-9BDA-6981-C146-6B0B7587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5">
            <a:extLst>
              <a:ext uri="{FF2B5EF4-FFF2-40B4-BE49-F238E27FC236}">
                <a16:creationId xmlns:a16="http://schemas.microsoft.com/office/drawing/2014/main" id="{5285B279-0E02-4A68-D2F0-702B7EE47A01}"/>
              </a:ext>
            </a:extLst>
          </p:cNvPr>
          <p:cNvPicPr>
            <a:picLocks noGrp="1" noChangeAspect="1"/>
          </p:cNvPicPr>
          <p:nvPr>
            <p:ph idx="1"/>
          </p:nvPr>
        </p:nvPicPr>
        <p:blipFill>
          <a:blip r:embed="rId2"/>
          <a:srcRect t="7865" b="7865"/>
          <a:stretch/>
        </p:blipFill>
        <p:spPr>
          <a:xfrm>
            <a:off x="0" y="11"/>
            <a:ext cx="12191979" cy="6857989"/>
          </a:xfrm>
          <a:prstGeom prst="rect">
            <a:avLst/>
          </a:prstGeom>
        </p:spPr>
      </p:pic>
      <p:pic>
        <p:nvPicPr>
          <p:cNvPr id="7" name="Picture 6">
            <a:extLst>
              <a:ext uri="{FF2B5EF4-FFF2-40B4-BE49-F238E27FC236}">
                <a16:creationId xmlns:a16="http://schemas.microsoft.com/office/drawing/2014/main" id="{4E775441-85C9-04BA-1596-354D724E6FF3}"/>
              </a:ext>
            </a:extLst>
          </p:cNvPr>
          <p:cNvPicPr>
            <a:picLocks noChangeAspect="1"/>
          </p:cNvPicPr>
          <p:nvPr/>
        </p:nvPicPr>
        <p:blipFill>
          <a:blip r:embed="rId3"/>
          <a:stretch>
            <a:fillRect/>
          </a:stretch>
        </p:blipFill>
        <p:spPr>
          <a:xfrm>
            <a:off x="1531740" y="148511"/>
            <a:ext cx="4133087" cy="3289193"/>
          </a:xfrm>
          <a:prstGeom prst="rect">
            <a:avLst/>
          </a:prstGeom>
        </p:spPr>
      </p:pic>
      <p:pic>
        <p:nvPicPr>
          <p:cNvPr id="8" name="Picture 7">
            <a:extLst>
              <a:ext uri="{FF2B5EF4-FFF2-40B4-BE49-F238E27FC236}">
                <a16:creationId xmlns:a16="http://schemas.microsoft.com/office/drawing/2014/main" id="{24B41122-7C52-BE32-7A6D-AFB887D5B430}"/>
              </a:ext>
            </a:extLst>
          </p:cNvPr>
          <p:cNvPicPr>
            <a:picLocks noChangeAspect="1"/>
          </p:cNvPicPr>
          <p:nvPr/>
        </p:nvPicPr>
        <p:blipFill>
          <a:blip r:embed="rId4"/>
          <a:stretch>
            <a:fillRect/>
          </a:stretch>
        </p:blipFill>
        <p:spPr>
          <a:xfrm>
            <a:off x="6095989" y="148511"/>
            <a:ext cx="4133087" cy="3280489"/>
          </a:xfrm>
          <a:prstGeom prst="rect">
            <a:avLst/>
          </a:prstGeom>
        </p:spPr>
      </p:pic>
      <p:pic>
        <p:nvPicPr>
          <p:cNvPr id="10" name="Picture 9">
            <a:extLst>
              <a:ext uri="{FF2B5EF4-FFF2-40B4-BE49-F238E27FC236}">
                <a16:creationId xmlns:a16="http://schemas.microsoft.com/office/drawing/2014/main" id="{42D7C2F6-1497-AC24-5C67-17676D9489C4}"/>
              </a:ext>
            </a:extLst>
          </p:cNvPr>
          <p:cNvPicPr>
            <a:picLocks noChangeAspect="1"/>
          </p:cNvPicPr>
          <p:nvPr/>
        </p:nvPicPr>
        <p:blipFill>
          <a:blip r:embed="rId5"/>
          <a:stretch>
            <a:fillRect/>
          </a:stretch>
        </p:blipFill>
        <p:spPr>
          <a:xfrm>
            <a:off x="1531739" y="3584666"/>
            <a:ext cx="4133087" cy="3126371"/>
          </a:xfrm>
          <a:prstGeom prst="rect">
            <a:avLst/>
          </a:prstGeom>
        </p:spPr>
      </p:pic>
      <p:pic>
        <p:nvPicPr>
          <p:cNvPr id="12" name="Picture 11">
            <a:extLst>
              <a:ext uri="{FF2B5EF4-FFF2-40B4-BE49-F238E27FC236}">
                <a16:creationId xmlns:a16="http://schemas.microsoft.com/office/drawing/2014/main" id="{67D909FE-61CF-4FE7-702B-63DAE65314D5}"/>
              </a:ext>
            </a:extLst>
          </p:cNvPr>
          <p:cNvPicPr>
            <a:picLocks noChangeAspect="1"/>
          </p:cNvPicPr>
          <p:nvPr/>
        </p:nvPicPr>
        <p:blipFill>
          <a:blip r:embed="rId6"/>
          <a:stretch>
            <a:fillRect/>
          </a:stretch>
        </p:blipFill>
        <p:spPr>
          <a:xfrm>
            <a:off x="6095989" y="3589017"/>
            <a:ext cx="4133087" cy="3117667"/>
          </a:xfrm>
          <a:prstGeom prst="rect">
            <a:avLst/>
          </a:prstGeom>
        </p:spPr>
      </p:pic>
    </p:spTree>
    <p:extLst>
      <p:ext uri="{BB962C8B-B14F-4D97-AF65-F5344CB8AC3E}">
        <p14:creationId xmlns:p14="http://schemas.microsoft.com/office/powerpoint/2010/main" val="14041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D3FE44-6EC3-EE23-A82C-ECB4DC1D44F7}"/>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6B0054-503B-D288-0994-58A7C174C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5B9B6D0-F705-DFFB-4BD0-776E4F407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5">
            <a:extLst>
              <a:ext uri="{FF2B5EF4-FFF2-40B4-BE49-F238E27FC236}">
                <a16:creationId xmlns:a16="http://schemas.microsoft.com/office/drawing/2014/main" id="{1BC88355-A7FE-DF40-9193-5E74723E8757}"/>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FDAC458-A112-18DC-791B-F0B7ADD36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F82F40-64F8-C3B3-EE00-A33311EFDDA4}"/>
              </a:ext>
            </a:extLst>
          </p:cNvPr>
          <p:cNvSpPr>
            <a:spLocks noGrp="1"/>
          </p:cNvSpPr>
          <p:nvPr>
            <p:ph type="title"/>
          </p:nvPr>
        </p:nvSpPr>
        <p:spPr>
          <a:xfrm>
            <a:off x="804195" y="1836768"/>
            <a:ext cx="9958356" cy="3573366"/>
          </a:xfrm>
        </p:spPr>
        <p:txBody>
          <a:bodyPr vert="horz" lIns="91440" tIns="45720" rIns="91440" bIns="45720" rtlCol="0" anchor="t">
            <a:normAutofit fontScale="90000"/>
          </a:bodyPr>
          <a:lstStyle/>
          <a:p>
            <a:pPr algn="ctr"/>
            <a:r>
              <a:rPr lang="en-US" sz="5400" cap="all" dirty="0">
                <a:solidFill>
                  <a:schemeClr val="bg1"/>
                </a:solidFill>
              </a:rPr>
              <a:t>WHAT ARE the conversion rates for possessions downs? What tendencies did you identify?</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F4AEA4C0-319A-FEE8-336C-548F5999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6352B92-4529-71FD-8E4F-CBBD6AAA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8759301"/>
      </p:ext>
    </p:extLst>
  </p:cSld>
  <p:clrMapOvr>
    <a:masterClrMapping/>
  </p:clrMapOvr>
</p:sld>
</file>

<file path=ppt/theme/theme1.xml><?xml version="1.0" encoding="utf-8"?>
<a:theme xmlns:a="http://schemas.openxmlformats.org/drawingml/2006/main" name="Bjorn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959</TotalTime>
  <Words>276</Words>
  <Application>Microsoft Macintosh PowerPoint</Application>
  <PresentationFormat>Widescreen</PresentationFormat>
  <Paragraphs>40</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Helvetica Neue</vt:lpstr>
      <vt:lpstr>Neue Haas Grotesk Text Pro</vt:lpstr>
      <vt:lpstr>BjornVTI</vt:lpstr>
      <vt:lpstr>NFL ANALYSIS Week 1 Results</vt:lpstr>
      <vt:lpstr>PROJECT FOCUS</vt:lpstr>
      <vt:lpstr>DATA SOURCE</vt:lpstr>
      <vt:lpstr>DATA CLEANUP AND EXPLORATION</vt:lpstr>
      <vt:lpstr>HOW DO TEAMS PERFORM OFFENSIVELY IN NFL WEEK 1 GAMES?</vt:lpstr>
      <vt:lpstr>PowerPoint Presentation</vt:lpstr>
      <vt:lpstr>What are tendencies for teams in specific down and distance situations?</vt:lpstr>
      <vt:lpstr>PowerPoint Presentation</vt:lpstr>
      <vt:lpstr>WHAT ARE the conversion rates for possessions downs? What tendencies did you identify?</vt:lpstr>
      <vt:lpstr>PowerPoint Presentation</vt:lpstr>
      <vt:lpstr>HOW DO DIFFERENT TEAM Statistics correlate with winning outcomes in week 1 games?</vt:lpstr>
      <vt:lpstr>PowerPoint Presentation</vt:lpstr>
      <vt:lpstr>CONCLUSION</vt:lpstr>
      <vt:lpstr>WEBSITE</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mrjaynolan@gmail.com</dc:creator>
  <cp:lastModifiedBy>mrjaynolan@gmail.com</cp:lastModifiedBy>
  <cp:revision>9</cp:revision>
  <dcterms:created xsi:type="dcterms:W3CDTF">2024-09-16T23:51:55Z</dcterms:created>
  <dcterms:modified xsi:type="dcterms:W3CDTF">2024-09-18T05:37:11Z</dcterms:modified>
</cp:coreProperties>
</file>